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99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7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30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977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683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088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794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862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689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94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43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87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58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73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21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50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F74A3D-4B16-4361-A26B-D132EFA23D98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C3D29B6-3406-455D-BB77-6225672433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10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52282" y="632012"/>
            <a:ext cx="10434918" cy="268969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+mn-lt"/>
              </a:rPr>
              <a:t>Enseigner les LVE dans une classe multi-niveaux :</a:t>
            </a:r>
            <a:br>
              <a:rPr lang="fr-FR" b="1" dirty="0" smtClean="0">
                <a:solidFill>
                  <a:srgbClr val="002060"/>
                </a:solidFill>
                <a:latin typeface="+mn-lt"/>
              </a:rPr>
            </a:br>
            <a:r>
              <a:rPr lang="fr-FR" b="1" dirty="0" smtClean="0">
                <a:solidFill>
                  <a:srgbClr val="002060"/>
                </a:solidFill>
                <a:latin typeface="+mn-lt"/>
              </a:rPr>
              <a:t>quels outils, quelles méthodes ?</a:t>
            </a:r>
            <a:endParaRPr lang="fr-FR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320118" y="4437528"/>
            <a:ext cx="5209798" cy="1855695"/>
          </a:xfrm>
        </p:spPr>
        <p:txBody>
          <a:bodyPr>
            <a:normAutofit/>
          </a:bodyPr>
          <a:lstStyle/>
          <a:p>
            <a:endParaRPr lang="fr-FR" dirty="0" smtClean="0">
              <a:solidFill>
                <a:srgbClr val="002060"/>
              </a:solidFill>
            </a:endParaRP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B. </a:t>
            </a:r>
            <a:r>
              <a:rPr lang="fr-FR" dirty="0" err="1" smtClean="0">
                <a:solidFill>
                  <a:srgbClr val="002060"/>
                </a:solidFill>
              </a:rPr>
              <a:t>Williame</a:t>
            </a:r>
            <a:r>
              <a:rPr lang="fr-FR" dirty="0" smtClean="0">
                <a:solidFill>
                  <a:srgbClr val="002060"/>
                </a:solidFill>
              </a:rPr>
              <a:t> (animateur LVE)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2017</a:t>
            </a: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95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76719" y="632012"/>
            <a:ext cx="2514600" cy="76944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4400" b="1" dirty="0" smtClean="0">
                <a:solidFill>
                  <a:srgbClr val="002060"/>
                </a:solidFill>
              </a:rPr>
              <a:t>Objectifs</a:t>
            </a:r>
            <a:endParaRPr lang="fr-FR" sz="4400" b="1" dirty="0">
              <a:solidFill>
                <a:srgbClr val="00206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662518" y="1775011"/>
            <a:ext cx="87002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fr-FR" sz="3600" b="1" dirty="0" smtClean="0">
                <a:solidFill>
                  <a:srgbClr val="002060"/>
                </a:solidFill>
              </a:rPr>
              <a:t>Trouver </a:t>
            </a:r>
            <a:r>
              <a:rPr lang="fr-FR" sz="3600" b="1" dirty="0">
                <a:solidFill>
                  <a:srgbClr val="002060"/>
                </a:solidFill>
              </a:rPr>
              <a:t>et mettre en place des dispositifs qui permettent à chaque élève de participer et de progresser à son niveau et dans son niveau</a:t>
            </a:r>
            <a:r>
              <a:rPr lang="fr-FR" sz="3600" b="1" dirty="0" smtClean="0">
                <a:solidFill>
                  <a:srgbClr val="002060"/>
                </a:solidFill>
              </a:rPr>
              <a:t>.</a:t>
            </a:r>
          </a:p>
          <a:p>
            <a:endParaRPr lang="fr-FR" sz="3600" b="1" dirty="0">
              <a:solidFill>
                <a:srgbClr val="002060"/>
              </a:solidFill>
            </a:endParaRPr>
          </a:p>
          <a:p>
            <a:pPr marL="571500" indent="-571500">
              <a:buFontTx/>
              <a:buChar char="-"/>
            </a:pPr>
            <a:r>
              <a:rPr lang="fr-FR" sz="3600" b="1" dirty="0" smtClean="0">
                <a:solidFill>
                  <a:srgbClr val="002060"/>
                </a:solidFill>
              </a:rPr>
              <a:t>Gérer les apprentissages sur plusieurs</a:t>
            </a:r>
          </a:p>
          <a:p>
            <a:r>
              <a:rPr lang="fr-FR" sz="3600" b="1" dirty="0">
                <a:solidFill>
                  <a:srgbClr val="002060"/>
                </a:solidFill>
              </a:rPr>
              <a:t> </a:t>
            </a:r>
            <a:r>
              <a:rPr lang="fr-FR" sz="3600" b="1" dirty="0" smtClean="0">
                <a:solidFill>
                  <a:srgbClr val="002060"/>
                </a:solidFill>
              </a:rPr>
              <a:t>     années avec les mêmes élèves.</a:t>
            </a:r>
          </a:p>
          <a:p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4639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21223" y="416859"/>
            <a:ext cx="8404412" cy="76944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002060"/>
                </a:solidFill>
              </a:rPr>
              <a:t>Regard sur les pratiques de classe</a:t>
            </a:r>
            <a:endParaRPr lang="fr-FR" sz="4400" b="1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546413" y="2056686"/>
            <a:ext cx="103407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U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tilisation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de </a:t>
            </a:r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</a:rPr>
              <a:t>méthodes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(à la condition de trouver une méthode satisfaisante) permet de nourrir les   </a:t>
            </a: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    apprentissages mais impose quelques </a:t>
            </a:r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</a:rPr>
              <a:t>contraintes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 :</a:t>
            </a: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 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-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Elles sont souvent adaptées à un seul niveau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- Il en faudrait une par niveau, mais comment mettre en œuvre la série d’une même méthode sur </a:t>
            </a:r>
          </a:p>
          <a:p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 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plusieurs niveaux (si non sur deux cycles)?</a:t>
            </a:r>
          </a:p>
          <a:p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-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Elles restreignent la souplesse pédagogique (rythme, activités, projets)</a:t>
            </a: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 </a:t>
            </a: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Faire LVE en multi-niveaux nécessite de </a:t>
            </a:r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</a:rPr>
              <a:t>différencier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les tâches,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de faire des </a:t>
            </a:r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</a:rPr>
              <a:t>groupes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, de </a:t>
            </a:r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</a:rPr>
              <a:t>diversifier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les</a:t>
            </a: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    activités et les exercices, 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de se </a:t>
            </a:r>
            <a:r>
              <a:rPr lang="fr-FR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renouveler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pour éviter la redite ou le piétinement.</a:t>
            </a:r>
            <a:endParaRPr lang="fr-FR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 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L’utilisation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de comptines, de 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chansons, de jeux et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la lecture d’albums permettent des </a:t>
            </a:r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</a:rPr>
              <a:t>temps </a:t>
            </a:r>
            <a:r>
              <a:rPr lang="fr-FR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communs</a:t>
            </a: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lors des séances.</a:t>
            </a:r>
          </a:p>
          <a:p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 </a:t>
            </a:r>
          </a:p>
          <a:p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Le facteur </a:t>
            </a:r>
            <a:r>
              <a:rPr lang="fr-FR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motivation</a:t>
            </a:r>
            <a:r>
              <a:rPr lang="fr-F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(élèves et enseignants) doit être entretenu et préservé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</a:rPr>
              <a:t> 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961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49824" y="578224"/>
            <a:ext cx="2259105" cy="76944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002060"/>
                </a:solidFill>
              </a:rPr>
              <a:t>Mots clé</a:t>
            </a:r>
            <a:endParaRPr lang="fr-FR" sz="4400" b="1" dirty="0">
              <a:solidFill>
                <a:srgbClr val="00206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94330" y="1707777"/>
            <a:ext cx="100180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- Avoir confiance, faire confiance.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- </a:t>
            </a:r>
            <a:r>
              <a:rPr lang="fr-FR" sz="2400" b="1" dirty="0">
                <a:solidFill>
                  <a:srgbClr val="002060"/>
                </a:solidFill>
              </a:rPr>
              <a:t>Enseignement spiralaire.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- Fonds d’activités </a:t>
            </a:r>
            <a:r>
              <a:rPr lang="fr-FR" sz="2400" b="1" dirty="0">
                <a:solidFill>
                  <a:srgbClr val="002060"/>
                </a:solidFill>
              </a:rPr>
              <a:t>LVE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- Investir </a:t>
            </a:r>
            <a:r>
              <a:rPr lang="fr-FR" sz="2400" b="1" dirty="0">
                <a:solidFill>
                  <a:srgbClr val="002060"/>
                </a:solidFill>
              </a:rPr>
              <a:t>d’autres domaines (EMILE*), d’autres moments (motricité, EPS</a:t>
            </a:r>
            <a:r>
              <a:rPr lang="fr-FR" sz="2400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</a:rPr>
              <a:t>  déplacements, récréation,  rangement, entrée en classe, etc.). 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 - </a:t>
            </a:r>
            <a:r>
              <a:rPr lang="fr-FR" sz="2400" b="1" dirty="0">
                <a:solidFill>
                  <a:srgbClr val="002060"/>
                </a:solidFill>
              </a:rPr>
              <a:t>Tutorat.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 - </a:t>
            </a:r>
            <a:r>
              <a:rPr lang="fr-FR" sz="2400" b="1" dirty="0">
                <a:solidFill>
                  <a:srgbClr val="002060"/>
                </a:solidFill>
              </a:rPr>
              <a:t>…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286000" y="4549676"/>
            <a:ext cx="94263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002060"/>
                </a:solidFill>
              </a:rPr>
              <a:t>* </a:t>
            </a:r>
            <a:r>
              <a:rPr lang="fr-FR" i="1" dirty="0">
                <a:solidFill>
                  <a:srgbClr val="002060"/>
                </a:solidFill>
              </a:rPr>
              <a:t>EMILE (Enseignement d’une Matière Intégrant une Langue Etrangère) est une façon de réinvestir les connaissances en LVE et d’augmenter le temps d’exposition des élèves à cette langue. Ainsi, une partie d’un enseignement dans une autre discipline (Arts plastiques, EPS, éducation musicale, mathématiques </a:t>
            </a:r>
            <a:r>
              <a:rPr lang="fr-FR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fr-FR" i="1" dirty="0" smtClean="0">
                <a:solidFill>
                  <a:srgbClr val="002060"/>
                </a:solidFill>
              </a:rPr>
              <a:t>calcul </a:t>
            </a:r>
            <a:r>
              <a:rPr lang="fr-FR" i="1" dirty="0">
                <a:solidFill>
                  <a:srgbClr val="002060"/>
                </a:solidFill>
              </a:rPr>
              <a:t>mental, par exemple) est dispensé en LVE. Ce peut être juste quelques consignes, une procédure de calcul, le rangement du matériel de sport qui seront exprimés et compris en anglais.</a:t>
            </a:r>
            <a:endParaRPr lang="fr-FR" dirty="0">
              <a:solidFill>
                <a:srgbClr val="002060"/>
              </a:solidFill>
            </a:endParaRPr>
          </a:p>
          <a:p>
            <a:r>
              <a:rPr lang="fr-FR" i="1" dirty="0">
                <a:solidFill>
                  <a:srgbClr val="002060"/>
                </a:solidFill>
              </a:rPr>
              <a:t>On parle également d'AICL (Apprentissage Intégré de contenus et de langue).</a:t>
            </a:r>
            <a:endParaRPr lang="fr-FR" dirty="0">
              <a:solidFill>
                <a:srgbClr val="00206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82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01906" y="496583"/>
            <a:ext cx="7785847" cy="76944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Éléments de r</a:t>
            </a:r>
            <a:r>
              <a:rPr lang="fr-FR" sz="4400" b="1" dirty="0" smtClean="0">
                <a:solidFill>
                  <a:srgbClr val="002060"/>
                </a:solidFill>
              </a:rPr>
              <a:t>éponses</a:t>
            </a:r>
            <a:endParaRPr lang="fr-FR" sz="4400" b="1" dirty="0">
              <a:solidFill>
                <a:srgbClr val="00206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80882" y="2272553"/>
            <a:ext cx="103407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Se </a:t>
            </a:r>
            <a:r>
              <a:rPr lang="fr-FR" sz="2400" b="1" dirty="0">
                <a:solidFill>
                  <a:srgbClr val="002060"/>
                </a:solidFill>
              </a:rPr>
              <a:t>constituer un </a:t>
            </a:r>
            <a:r>
              <a:rPr lang="fr-FR" sz="2400" b="1" dirty="0">
                <a:solidFill>
                  <a:srgbClr val="C00000"/>
                </a:solidFill>
              </a:rPr>
              <a:t>fonds d’activités </a:t>
            </a:r>
            <a:r>
              <a:rPr lang="fr-FR" sz="2400" b="1" dirty="0" smtClean="0">
                <a:solidFill>
                  <a:srgbClr val="002060"/>
                </a:solidFill>
              </a:rPr>
              <a:t>qui permette </a:t>
            </a:r>
            <a:r>
              <a:rPr lang="fr-FR" sz="2400" b="1" dirty="0">
                <a:solidFill>
                  <a:srgbClr val="002060"/>
                </a:solidFill>
              </a:rPr>
              <a:t>d’aborder les notions de  </a:t>
            </a:r>
            <a:r>
              <a:rPr lang="fr-FR" sz="2400" b="1" dirty="0" smtClean="0">
                <a:solidFill>
                  <a:srgbClr val="002060"/>
                </a:solidFill>
              </a:rPr>
              <a:t>LVE </a:t>
            </a:r>
            <a:r>
              <a:rPr lang="fr-FR" sz="2400" b="1" dirty="0">
                <a:solidFill>
                  <a:srgbClr val="002060"/>
                </a:solidFill>
              </a:rPr>
              <a:t>et de </a:t>
            </a:r>
            <a:r>
              <a:rPr lang="fr-FR" sz="2400" b="1" dirty="0">
                <a:solidFill>
                  <a:srgbClr val="C00000"/>
                </a:solidFill>
              </a:rPr>
              <a:t>travailler les compétences attendues </a:t>
            </a:r>
            <a:r>
              <a:rPr lang="fr-FR" sz="2400" b="1" dirty="0">
                <a:solidFill>
                  <a:srgbClr val="002060"/>
                </a:solidFill>
              </a:rPr>
              <a:t>dans les programmes. </a:t>
            </a:r>
            <a:endParaRPr lang="fr-FR" sz="2400" b="1" dirty="0" smtClean="0">
              <a:solidFill>
                <a:srgbClr val="002060"/>
              </a:solidFill>
            </a:endParaRPr>
          </a:p>
          <a:p>
            <a:r>
              <a:rPr lang="fr-FR" sz="2400" b="1" dirty="0" smtClean="0">
                <a:solidFill>
                  <a:srgbClr val="002060"/>
                </a:solidFill>
              </a:rPr>
              <a:t>Ce </a:t>
            </a:r>
            <a:r>
              <a:rPr lang="fr-FR" sz="2400" b="1" dirty="0">
                <a:solidFill>
                  <a:srgbClr val="002060"/>
                </a:solidFill>
              </a:rPr>
              <a:t>fonds </a:t>
            </a:r>
            <a:r>
              <a:rPr lang="fr-FR" sz="2400" b="1" dirty="0" smtClean="0">
                <a:solidFill>
                  <a:srgbClr val="002060"/>
                </a:solidFill>
              </a:rPr>
              <a:t>s’enrichira au fil des années et au gré des découvertes et rencontres.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fr-FR" sz="24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olidFill>
                  <a:srgbClr val="002060"/>
                </a:solidFill>
              </a:rPr>
              <a:t>Ce fonds est constitué d’</a:t>
            </a:r>
            <a:r>
              <a:rPr lang="fr-FR" sz="2400" b="1" dirty="0" smtClean="0">
                <a:solidFill>
                  <a:srgbClr val="002060"/>
                </a:solidFill>
              </a:rPr>
              <a:t>albums jeunesse</a:t>
            </a:r>
            <a:r>
              <a:rPr lang="fr-FR" sz="2400" dirty="0" smtClean="0">
                <a:solidFill>
                  <a:srgbClr val="002060"/>
                </a:solidFill>
              </a:rPr>
              <a:t>, de </a:t>
            </a:r>
            <a:r>
              <a:rPr lang="fr-FR" sz="2400" b="1" dirty="0" smtClean="0">
                <a:solidFill>
                  <a:srgbClr val="002060"/>
                </a:solidFill>
              </a:rPr>
              <a:t>chants</a:t>
            </a:r>
            <a:r>
              <a:rPr lang="fr-FR" sz="2400" dirty="0" smtClean="0">
                <a:solidFill>
                  <a:srgbClr val="002060"/>
                </a:solidFill>
              </a:rPr>
              <a:t>, de </a:t>
            </a:r>
            <a:r>
              <a:rPr lang="fr-FR" sz="2400" b="1" dirty="0" smtClean="0">
                <a:solidFill>
                  <a:srgbClr val="002060"/>
                </a:solidFill>
              </a:rPr>
              <a:t>comptines</a:t>
            </a:r>
            <a:r>
              <a:rPr lang="fr-FR" sz="2400" dirty="0" smtClean="0">
                <a:solidFill>
                  <a:srgbClr val="002060"/>
                </a:solidFill>
              </a:rPr>
              <a:t> et </a:t>
            </a:r>
            <a:r>
              <a:rPr lang="fr-FR" sz="2400" b="1" dirty="0" smtClean="0">
                <a:solidFill>
                  <a:srgbClr val="002060"/>
                </a:solidFill>
              </a:rPr>
              <a:t>jeux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</a:rPr>
              <a:t>de doigts</a:t>
            </a:r>
            <a:r>
              <a:rPr lang="fr-FR" sz="2400" dirty="0" smtClean="0">
                <a:solidFill>
                  <a:srgbClr val="002060"/>
                </a:solidFill>
              </a:rPr>
              <a:t>, de </a:t>
            </a:r>
            <a:r>
              <a:rPr lang="fr-FR" sz="2400" b="1" dirty="0" smtClean="0">
                <a:solidFill>
                  <a:srgbClr val="002060"/>
                </a:solidFill>
              </a:rPr>
              <a:t>jeux de cour</a:t>
            </a:r>
            <a:r>
              <a:rPr lang="fr-FR" sz="2400" dirty="0">
                <a:solidFill>
                  <a:srgbClr val="002060"/>
                </a:solidFill>
              </a:rPr>
              <a:t>, </a:t>
            </a:r>
            <a:r>
              <a:rPr lang="fr-FR" sz="2400" dirty="0" smtClean="0">
                <a:solidFill>
                  <a:srgbClr val="002060"/>
                </a:solidFill>
              </a:rPr>
              <a:t>de </a:t>
            </a:r>
            <a:r>
              <a:rPr lang="fr-FR" sz="2400" b="1" dirty="0" smtClean="0">
                <a:solidFill>
                  <a:srgbClr val="002060"/>
                </a:solidFill>
              </a:rPr>
              <a:t>jeux d’enquêtes, </a:t>
            </a:r>
            <a:r>
              <a:rPr lang="fr-FR" sz="2400" dirty="0" smtClean="0">
                <a:solidFill>
                  <a:srgbClr val="002060"/>
                </a:solidFill>
              </a:rPr>
              <a:t>de </a:t>
            </a:r>
            <a:r>
              <a:rPr lang="fr-FR" sz="2400" b="1" dirty="0">
                <a:solidFill>
                  <a:srgbClr val="002060"/>
                </a:solidFill>
              </a:rPr>
              <a:t>consignes</a:t>
            </a:r>
            <a:r>
              <a:rPr lang="fr-FR" sz="2400" dirty="0">
                <a:solidFill>
                  <a:srgbClr val="002060"/>
                </a:solidFill>
              </a:rPr>
              <a:t> de classe et d’actions (entrer, se lever, s’asseoir, découper, coller, sauter, faire </a:t>
            </a:r>
            <a:r>
              <a:rPr lang="fr-FR" sz="2400" dirty="0" smtClean="0">
                <a:solidFill>
                  <a:srgbClr val="002060"/>
                </a:solidFill>
              </a:rPr>
              <a:t>des </a:t>
            </a:r>
            <a:r>
              <a:rPr lang="fr-FR" sz="2400" dirty="0">
                <a:solidFill>
                  <a:srgbClr val="002060"/>
                </a:solidFill>
              </a:rPr>
              <a:t>pas chassés, demander un crayon, mettre son manteau et sortir, etc.) et bien sûr des </a:t>
            </a:r>
            <a:r>
              <a:rPr lang="fr-FR" sz="2400" b="1" dirty="0">
                <a:solidFill>
                  <a:srgbClr val="002060"/>
                </a:solidFill>
              </a:rPr>
              <a:t>manuels</a:t>
            </a:r>
            <a:r>
              <a:rPr lang="fr-FR" sz="2400" dirty="0">
                <a:solidFill>
                  <a:srgbClr val="002060"/>
                </a:solidFill>
              </a:rPr>
              <a:t> et </a:t>
            </a:r>
            <a:r>
              <a:rPr lang="fr-FR" sz="2400" b="1" dirty="0" smtClean="0">
                <a:solidFill>
                  <a:srgbClr val="002060"/>
                </a:solidFill>
              </a:rPr>
              <a:t>méthodes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  <a:r>
              <a:rPr lang="fr-FR" sz="2400" dirty="0">
                <a:solidFill>
                  <a:srgbClr val="002060"/>
                </a:solidFill>
              </a:rPr>
              <a:t>en usage dans l’école.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680882" y="1386090"/>
            <a:ext cx="578223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</a:rPr>
              <a:t>1.</a:t>
            </a:r>
            <a:endParaRPr lang="fr-F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0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59859" y="363071"/>
            <a:ext cx="605118" cy="92333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fr-FR" sz="3600" b="1" dirty="0" smtClean="0">
                <a:solidFill>
                  <a:srgbClr val="C00000"/>
                </a:solidFill>
              </a:rPr>
              <a:t>.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559859" y="1075573"/>
            <a:ext cx="104887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Se référer aux repères de progressivité (documents </a:t>
            </a:r>
            <a:r>
              <a:rPr lang="fr-FR" sz="2400" b="1" dirty="0" smtClean="0">
                <a:solidFill>
                  <a:srgbClr val="002060"/>
                </a:solidFill>
              </a:rPr>
              <a:t>EDUSCOL C2 , C3) </a:t>
            </a:r>
            <a:r>
              <a:rPr lang="fr-FR" sz="2400" b="1" dirty="0">
                <a:solidFill>
                  <a:srgbClr val="002060"/>
                </a:solidFill>
              </a:rPr>
              <a:t>pour inscrire les </a:t>
            </a:r>
            <a:r>
              <a:rPr lang="fr-FR" sz="2400" b="1" dirty="0" smtClean="0">
                <a:solidFill>
                  <a:srgbClr val="002060"/>
                </a:solidFill>
              </a:rPr>
              <a:t>apprentissages dans </a:t>
            </a:r>
            <a:r>
              <a:rPr lang="fr-FR" sz="2400" b="1" dirty="0">
                <a:solidFill>
                  <a:srgbClr val="002060"/>
                </a:solidFill>
              </a:rPr>
              <a:t>une progression cohérente sur l’ensemble des niveaux.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559859" y="2268576"/>
            <a:ext cx="632012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fr-FR" sz="3600" b="1" dirty="0" smtClean="0">
                <a:solidFill>
                  <a:srgbClr val="C00000"/>
                </a:solidFill>
              </a:rPr>
              <a:t>.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59859" y="2905629"/>
            <a:ext cx="10065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</a:rPr>
              <a:t>Se faire confiance et assumer son propre niveau en LVE pour encourager et motiver les élèves (</a:t>
            </a:r>
            <a:r>
              <a:rPr lang="fr-FR" sz="2400" b="1" dirty="0" smtClean="0">
                <a:solidFill>
                  <a:srgbClr val="002060"/>
                </a:solidFill>
              </a:rPr>
              <a:t>les enseignants </a:t>
            </a:r>
            <a:r>
              <a:rPr lang="fr-FR" sz="2400" b="1" dirty="0">
                <a:solidFill>
                  <a:srgbClr val="002060"/>
                </a:solidFill>
              </a:rPr>
              <a:t>ne sont pas des Anglais et font ce qu’ils peuvent avec sincérité).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559859" y="4162571"/>
            <a:ext cx="632012" cy="92333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4</a:t>
            </a:r>
            <a:r>
              <a:rPr lang="fr-FR" sz="3600" b="1" dirty="0" smtClean="0">
                <a:solidFill>
                  <a:srgbClr val="C00000"/>
                </a:solidFill>
              </a:rPr>
              <a:t>.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559859" y="4744963"/>
            <a:ext cx="10192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Les notions et éléments étudiés sont repris et augmentés d’année en année sans craindre la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répétition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ni la redite (enseignement spiralaire) et impliquent les élèves les plus âgés dans un tutorat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vers les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plus jeunes.</a:t>
            </a:r>
          </a:p>
        </p:txBody>
      </p:sp>
    </p:spTree>
    <p:extLst>
      <p:ext uri="{BB962C8B-B14F-4D97-AF65-F5344CB8AC3E}">
        <p14:creationId xmlns:p14="http://schemas.microsoft.com/office/powerpoint/2010/main" val="347730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17811" y="1491752"/>
            <a:ext cx="658906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5.</a:t>
            </a:r>
            <a:endParaRPr lang="fr-FR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17811" y="2138083"/>
            <a:ext cx="107038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Au cycle 1,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l’enseignant(e)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de maternelle propose des activités habituelles (et/ou rituelles) en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LVE, sans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se limiter à l’usage de l’anglais (contribution de parents allophones, en arabe, par exemple ;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écoute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de chants ou comptines dans d’autres langues du monde, jeu avec des sonorités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étrangères au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français - r roulé espagnol, th anglais, x arabe, etc.) . </a:t>
            </a:r>
          </a:p>
          <a:p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Ainsi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, une activité de motricité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(jeu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avec des cerceaux de couleurs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habituellement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menée en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français, par exemple) peut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l’être en anglais.</a:t>
            </a:r>
          </a:p>
          <a:p>
            <a:r>
              <a:rPr lang="fr-FR" sz="2400" b="1" smtClean="0">
                <a:solidFill>
                  <a:srgbClr val="002060"/>
                </a:solidFill>
                <a:latin typeface="Calibri" panose="020F0502020204030204" pitchFamily="34" charset="0"/>
              </a:rPr>
              <a:t>Il/Elle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introduit un premier bagage linguistique et culturel qui sera réutilisé dès le cycle 2.</a:t>
            </a:r>
          </a:p>
        </p:txBody>
      </p:sp>
    </p:spTree>
    <p:extLst>
      <p:ext uri="{BB962C8B-B14F-4D97-AF65-F5344CB8AC3E}">
        <p14:creationId xmlns:p14="http://schemas.microsoft.com/office/powerpoint/2010/main" val="185850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38835" y="161364"/>
            <a:ext cx="833718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6.</a:t>
            </a:r>
            <a:endParaRPr lang="fr-FR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38835" y="807695"/>
            <a:ext cx="105693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Une grande partie des séances de langue étrangère se fait en groupe-classe et la différenciation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porte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essentiellement sur les exigences pour chaque niveau.</a:t>
            </a:r>
          </a:p>
          <a:p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Des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travaux différenciés plus courts (15 à 20 min) portent sur des travaux écrits et permettent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aux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CM1 et CM2 notamment, d’accéder aux évaluations du niveau A1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(A2 pour certains élèves) du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CECRL.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438835" y="3577684"/>
            <a:ext cx="551330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7.</a:t>
            </a:r>
            <a:endParaRPr lang="fr-FR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38835" y="4203223"/>
            <a:ext cx="10354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Les évaluations peuvent dès lors se faire par </a:t>
            </a:r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groupes de niveau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(et non plus par niveau de classe) pendant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que les autres élèves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font une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activité autonome dans un autre domaine.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438835" y="2746687"/>
            <a:ext cx="10569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</a:rPr>
              <a:t>Note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</a:rPr>
              <a:t> : des écrits simples, sous forme d’étiquettes à déplacer, par exemple, peuvent être mis </a:t>
            </a:r>
            <a:r>
              <a:rPr lang="fr-FR" sz="2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en place 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</a:rPr>
              <a:t>dès le CP.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38835" y="5516676"/>
            <a:ext cx="10354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Remarque : 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</a:rPr>
              <a:t>Une formation spécifique sur les consignes et sur la mise en place du dispositif EMILE est sans </a:t>
            </a:r>
            <a:r>
              <a:rPr lang="fr-FR" sz="2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doute 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</a:rPr>
              <a:t>pertinente pour les </a:t>
            </a:r>
            <a:r>
              <a:rPr lang="fr-FR" sz="2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enseignants.</a:t>
            </a:r>
            <a:endParaRPr lang="fr-FR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3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00200" y="443753"/>
            <a:ext cx="5580530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Références bibliographiques</a:t>
            </a:r>
            <a:endParaRPr lang="fr-FR" sz="36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75766" y="1479177"/>
            <a:ext cx="10932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- 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Enseigner les langues vivantes à l’école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Corinne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Marchois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– Gilles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Delmote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 (Livre +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CDrom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 RETZ</a:t>
            </a:r>
          </a:p>
          <a:p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Canopé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éditions 2015.</a:t>
            </a:r>
          </a:p>
          <a:p>
            <a:endParaRPr lang="fr-FR" sz="8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Blue </a:t>
            </a:r>
            <a:r>
              <a:rPr lang="fr-FR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Pumpkin</a:t>
            </a:r>
            <a:r>
              <a:rPr lang="fr-F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V. Amiot, D. </a:t>
            </a:r>
            <a:r>
              <a:rPr lang="fr-FR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Lorès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, MC Mahé, E.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Rousseau.  </a:t>
            </a:r>
            <a:r>
              <a:rPr lang="fr-F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Multi-niveaux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 Cycle 3 +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éducation</a:t>
            </a:r>
          </a:p>
          <a:p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spécialisée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, 2 volumes</a:t>
            </a:r>
            <a:r>
              <a:rPr lang="fr-FR" sz="2000" dirty="0"/>
              <a:t> (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correspondant à 2 années) MDI, 2009.</a:t>
            </a:r>
          </a:p>
          <a:p>
            <a:endParaRPr lang="fr-FR" sz="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Tell me 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please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!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Jouer pour communiquer entre élèves, cycle 3 – 6</a:t>
            </a:r>
            <a:r>
              <a:rPr lang="fr-FR" sz="2000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 Philippe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Mutelet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Canopé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>
                <a:solidFill>
                  <a:srgbClr val="002060"/>
                </a:solidFill>
                <a:latin typeface="Calibri" panose="020F0502020204030204" pitchFamily="34" charset="0"/>
              </a:rPr>
              <a:t>éditions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2014.</a:t>
            </a:r>
          </a:p>
          <a:p>
            <a:endParaRPr lang="fr-FR" sz="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Tell 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it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again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!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The new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storytelling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handbook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for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primary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teachers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Gail Ellis – Jean Brewster. Penguin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  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2002,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réed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 </a:t>
            </a:r>
            <a:r>
              <a:rPr lang="fr-FR" sz="2000" smtClean="0">
                <a:solidFill>
                  <a:srgbClr val="002060"/>
                </a:solidFill>
                <a:latin typeface="Calibri" panose="020F0502020204030204" pitchFamily="34" charset="0"/>
              </a:rPr>
              <a:t>2014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fr-FR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Tout en anglais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avec fichier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photocopiable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 12 albums jeunesse à travailler).</a:t>
            </a:r>
          </a:p>
          <a:p>
            <a:endParaRPr lang="fr-FR" sz="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Let’s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chant, 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let’s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sing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(5 volumes avec CD) Carolyn Graham. Oxford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University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Press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1994.</a:t>
            </a:r>
          </a:p>
          <a:p>
            <a:endParaRPr lang="fr-FR" sz="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- 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Kay, Blue and 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Sparkle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découverte de l’anglais en maternelle (PS, MS GS), Catherine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Hillman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Françoise</a:t>
            </a:r>
          </a:p>
          <a:p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</a:t>
            </a:r>
            <a:r>
              <a:rPr lang="fr-F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Kernéis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. (1 livre du maître, 2 CD 17 posters) SC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ÉREN 2013.</a:t>
            </a:r>
          </a:p>
          <a:p>
            <a:endParaRPr lang="fr-FR" sz="800" dirty="0" smtClean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fr-FR" sz="20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Roxy</a:t>
            </a:r>
            <a:r>
              <a:rPr lang="fr-FR" sz="2000" b="1" dirty="0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and me</a:t>
            </a:r>
            <a:r>
              <a:rPr lang="fr-FR" sz="2000" dirty="0" smtClean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AM Voise (Malette GS avec mascotte) SED 2013.</a:t>
            </a:r>
            <a:endParaRPr lang="fr-F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9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258</TotalTime>
  <Words>833</Words>
  <Application>Microsoft Office PowerPoint</Application>
  <PresentationFormat>Grand écran</PresentationFormat>
  <Paragraphs>76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Wingdings</vt:lpstr>
      <vt:lpstr>Parallaxe</vt:lpstr>
      <vt:lpstr>Enseigner les LVE dans une classe multi-niveaux : quels outils, quelles méthodes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Enseigner une LVE dans une classe multi-niveaux : quels outils, quelles méthodes ?</dc:title>
  <dc:creator>uitilisateur</dc:creator>
  <cp:lastModifiedBy>uitilisateur</cp:lastModifiedBy>
  <cp:revision>28</cp:revision>
  <dcterms:created xsi:type="dcterms:W3CDTF">2017-06-14T08:19:10Z</dcterms:created>
  <dcterms:modified xsi:type="dcterms:W3CDTF">2017-06-20T09:56:03Z</dcterms:modified>
</cp:coreProperties>
</file>